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72" r:id="rId5"/>
    <p:sldId id="277" r:id="rId6"/>
    <p:sldId id="271" r:id="rId7"/>
    <p:sldId id="273" r:id="rId8"/>
    <p:sldId id="263" r:id="rId9"/>
    <p:sldId id="264" r:id="rId10"/>
    <p:sldId id="275" r:id="rId11"/>
    <p:sldId id="265" r:id="rId12"/>
    <p:sldId id="266" r:id="rId13"/>
    <p:sldId id="267" r:id="rId14"/>
    <p:sldId id="268" r:id="rId15"/>
    <p:sldId id="276" r:id="rId16"/>
    <p:sldId id="261" r:id="rId17"/>
  </p:sldIdLst>
  <p:sldSz cx="9144000" cy="6858000" type="screen4x3"/>
  <p:notesSz cx="7099300" cy="10234613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663300"/>
    <a:srgbClr val="D87A12"/>
    <a:srgbClr val="332003"/>
    <a:srgbClr val="0F00D0"/>
    <a:srgbClr val="F1850F"/>
    <a:srgbClr val="EB8515"/>
    <a:srgbClr val="F5D8B1"/>
    <a:srgbClr val="CFEA9E"/>
    <a:srgbClr val="B4DE68"/>
    <a:srgbClr val="EFEF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9" autoAdjust="0"/>
    <p:restoredTop sz="91616" autoAdjust="0"/>
  </p:normalViewPr>
  <p:slideViewPr>
    <p:cSldViewPr>
      <p:cViewPr>
        <p:scale>
          <a:sx n="50" d="100"/>
          <a:sy n="50" d="100"/>
        </p:scale>
        <p:origin x="-1020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376" y="-66"/>
      </p:cViewPr>
      <p:guideLst>
        <p:guide orient="horz" pos="3224"/>
        <p:guide pos="223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t" anchorCtr="0" compatLnSpc="1">
            <a:prstTxWarp prst="textNoShape">
              <a:avLst/>
            </a:prstTxWarp>
          </a:bodyPr>
          <a:lstStyle>
            <a:lvl1pPr algn="l" defTabSz="793750" eaLnBrk="0" hangingPunct="0">
              <a:defRPr sz="1000" i="1"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s-ES_tradnl"/>
              <a:t>Neptuno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8125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t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i="1">
                <a:latin typeface="Helvetica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350" y="9664700"/>
            <a:ext cx="30432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b" anchorCtr="0" compatLnSpc="1">
            <a:prstTxWarp prst="textNoShape">
              <a:avLst/>
            </a:prstTxWarp>
          </a:bodyPr>
          <a:lstStyle>
            <a:lvl1pPr defTabSz="793750" eaLnBrk="0" hangingPunct="0">
              <a:defRPr sz="1000" i="1">
                <a:latin typeface="Helvetica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s-ES_tradnl"/>
              <a:t>Pablo Castells</a:t>
            </a:r>
          </a:p>
          <a:p>
            <a:pPr>
              <a:defRPr/>
            </a:pPr>
            <a:r>
              <a:rPr lang="es-ES_tradnl"/>
              <a:t>Escuela Politécnica Superior</a:t>
            </a:r>
          </a:p>
          <a:p>
            <a:pPr>
              <a:defRPr/>
            </a:pPr>
            <a:r>
              <a:rPr lang="es-ES_tradnl"/>
              <a:t>Universidad Autónoma de Madrid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8125" y="9664700"/>
            <a:ext cx="30432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b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i="1">
                <a:latin typeface="Helvetica" charset="0"/>
                <a:ea typeface="ＭＳ Ｐゴシック" charset="-128"/>
              </a:defRPr>
            </a:lvl1pPr>
          </a:lstStyle>
          <a:p>
            <a:pPr>
              <a:defRPr/>
            </a:pPr>
            <a:fld id="{B2AC27C3-2CB5-48A7-A2BA-34D3AFFA0D0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50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t" anchorCtr="0" compatLnSpc="1">
            <a:prstTxWarp prst="textNoShape">
              <a:avLst/>
            </a:prstTxWarp>
          </a:bodyPr>
          <a:lstStyle>
            <a:lvl1pPr defTabSz="793750" eaLnBrk="0" hangingPunct="0">
              <a:defRPr sz="10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s-ES_tradnl"/>
              <a:t>La Web Semántica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48125" y="0"/>
            <a:ext cx="30432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t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i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50" y="9664700"/>
            <a:ext cx="30432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b" anchorCtr="0" compatLnSpc="1">
            <a:prstTxWarp prst="textNoShape">
              <a:avLst/>
            </a:prstTxWarp>
          </a:bodyPr>
          <a:lstStyle>
            <a:lvl1pPr defTabSz="793750" eaLnBrk="0" hangingPunct="0">
              <a:defRPr sz="10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s-ES_tradnl"/>
              <a:t>Pablo Castells, Escuela Politécnica Superior, Universidad Autónoma de Madrid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48125" y="9664700"/>
            <a:ext cx="30432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09" tIns="0" rIns="19809" bIns="0" numCol="1" anchor="b" anchorCtr="0" compatLnSpc="1">
            <a:prstTxWarp prst="textNoShape">
              <a:avLst/>
            </a:prstTxWarp>
          </a:bodyPr>
          <a:lstStyle>
            <a:lvl1pPr algn="r" defTabSz="793750" eaLnBrk="0" hangingPunct="0">
              <a:defRPr sz="100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D0AC0D24-92D7-4D93-BDE3-0E0CB342EE9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1550988"/>
            <a:ext cx="5205413" cy="46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2" tIns="47871" rIns="95742" bIns="478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Cliquez pour modifier les styles de texte du masque</a:t>
            </a:r>
          </a:p>
          <a:p>
            <a:pPr lvl="1"/>
            <a:r>
              <a:rPr lang="es-ES_tradnl" noProof="0" smtClean="0"/>
              <a:t>Second niveau</a:t>
            </a:r>
          </a:p>
          <a:p>
            <a:pPr lvl="2"/>
            <a:r>
              <a:rPr lang="es-ES_tradnl" noProof="0" smtClean="0"/>
              <a:t>Troisième niveau</a:t>
            </a:r>
          </a:p>
          <a:p>
            <a:pPr lvl="3"/>
            <a:r>
              <a:rPr lang="es-ES_tradnl" noProof="0" smtClean="0"/>
              <a:t>Quatrième niveau</a:t>
            </a:r>
          </a:p>
          <a:p>
            <a:pPr lvl="4"/>
            <a:r>
              <a:rPr lang="es-ES_tradnl" noProof="0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762000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143000"/>
          </a:xfrm>
          <a:noFill/>
          <a:ln w="9525">
            <a:noFill/>
            <a:miter lim="800000"/>
            <a:headEnd/>
            <a:tailEnd/>
          </a:ln>
        </p:spPr>
        <p:txBody>
          <a:bodyPr lIns="88926" tIns="45191" rIns="88926" bIns="45191"/>
          <a:lstStyle>
            <a:lvl1pPr algn="ctr" defTabSz="741363" rtl="0" eaLnBrk="0" fontAlgn="base" hangingPunct="0">
              <a:spcBef>
                <a:spcPct val="0"/>
              </a:spcBef>
              <a:spcAft>
                <a:spcPct val="0"/>
              </a:spcAft>
              <a:defRPr lang="es-ES_tradnl" sz="4000" dirty="0">
                <a:solidFill>
                  <a:srgbClr val="00279F"/>
                </a:solidFill>
                <a:latin typeface="+mj-lt"/>
                <a:ea typeface="ＭＳ Ｐゴシック" charset="-128"/>
                <a:cs typeface="+mj-cs"/>
              </a:defRPr>
            </a:lvl1pPr>
          </a:lstStyle>
          <a:p>
            <a:r>
              <a:rPr lang="es-ES_tradnl" dirty="0"/>
              <a:t>Haga clic para modificar el estilo de título del patrón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609600"/>
          </a:xfrm>
        </p:spPr>
        <p:txBody>
          <a:bodyPr/>
          <a:lstStyle/>
          <a:p>
            <a:r>
              <a:rPr lang="en-US" noProof="0" smtClean="0"/>
              <a:t>Haga clic para modificar el estilo de título del patrón</a:t>
            </a:r>
            <a:endParaRPr lang="en-US" noProof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163" indent="-284163">
              <a:defRPr sz="2000"/>
            </a:lvl1pPr>
            <a:lvl2pPr marL="688975" indent="-255588">
              <a:defRPr sz="1600"/>
            </a:lvl2pPr>
            <a:lvl3pPr marL="1027113" indent="-171450">
              <a:defRPr sz="1400"/>
            </a:lvl3pPr>
            <a:lvl4pPr marL="1371600" indent="-173038">
              <a:defRPr sz="1100"/>
            </a:lvl4pPr>
            <a:lvl5pPr marL="1603375" indent="-112713">
              <a:defRPr sz="1000"/>
            </a:lvl5pPr>
          </a:lstStyle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  <a:endParaRPr lang="en-US" noProof="0"/>
          </a:p>
        </p:txBody>
      </p:sp>
      <p:pic>
        <p:nvPicPr>
          <p:cNvPr id="7" name="Picture 10" descr="MASTERBRAND con laureate_baj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4451"/>
            <a:ext cx="1035050" cy="5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http://ir.ii.uam.es/ceri2010/img/esponsores/logo-MadridSuma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48663" y="6337300"/>
            <a:ext cx="64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http://ir.ii.uam.es/ceri2010/img/esponsores/logo-MAVIR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225" y="6315075"/>
            <a:ext cx="1069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rgbClr val="03034F"/>
              </a:gs>
              <a:gs pos="50000">
                <a:srgbClr val="0A0A75"/>
              </a:gs>
              <a:gs pos="100000">
                <a:srgbClr val="0E0E8C"/>
              </a:gs>
            </a:gsLst>
            <a:lin ang="16200000" scaled="1"/>
          </a:gradFill>
          <a:ln w="12700" algn="ctr">
            <a:noFill/>
            <a:round/>
            <a:headEnd type="none" w="sm" len="sm"/>
            <a:tailEnd type="none" w="sm" len="sm"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914400"/>
            <a:ext cx="8245475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26" tIns="45191" rIns="88926" bIns="45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Cliquez pour modifier les styles de texte du masque</a:t>
            </a:r>
          </a:p>
          <a:p>
            <a:pPr lvl="1"/>
            <a:r>
              <a:rPr lang="es-ES_tradnl" smtClean="0"/>
              <a:t>Second niveau</a:t>
            </a:r>
          </a:p>
          <a:p>
            <a:pPr lvl="2"/>
            <a:r>
              <a:rPr lang="es-ES_tradnl" smtClean="0"/>
              <a:t>Troisième niveau</a:t>
            </a:r>
          </a:p>
          <a:p>
            <a:pPr lvl="3"/>
            <a:r>
              <a:rPr lang="es-ES_tradnl" smtClean="0"/>
              <a:t>Quatrième niveau</a:t>
            </a:r>
          </a:p>
          <a:p>
            <a:pPr lvl="4"/>
            <a:r>
              <a:rPr lang="es-ES_tradnl" smtClean="0"/>
              <a:t>Cinquième niveau</a:t>
            </a:r>
          </a:p>
        </p:txBody>
      </p:sp>
      <p:sp>
        <p:nvSpPr>
          <p:cNvPr id="16" name="Rectangle 17"/>
          <p:cNvSpPr>
            <a:spLocks noChangeArrowheads="1"/>
          </p:cNvSpPr>
          <p:nvPr userDrawn="1"/>
        </p:nvSpPr>
        <p:spPr bwMode="auto">
          <a:xfrm>
            <a:off x="0" y="6248400"/>
            <a:ext cx="9144000" cy="6096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0000">
                <a:srgbClr val="6561AB"/>
              </a:gs>
              <a:gs pos="60000">
                <a:srgbClr val="6561AB"/>
              </a:gs>
              <a:gs pos="100000">
                <a:srgbClr val="9D9BC9">
                  <a:gamma/>
                  <a:tint val="0"/>
                  <a:invGamma/>
                  <a:alpha val="0"/>
                </a:srgb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s-ES" sz="2000" dirty="0">
              <a:latin typeface="Helvetica" charset="0"/>
              <a:ea typeface="+mn-ea"/>
            </a:endParaRPr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2132013" y="6276975"/>
            <a:ext cx="4879975" cy="55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Tecnologías Mavir – Visión integrada y escenario</a:t>
            </a:r>
          </a:p>
          <a:p>
            <a:pPr algn="ctr" eaLnBrk="0" hangingPunct="0">
              <a:defRPr/>
            </a:pPr>
            <a:r>
              <a:rPr lang="es-ES" sz="10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VI Jornadas Mavir – Tecnologías de Acceso a la Información: estado actual y retos</a:t>
            </a:r>
          </a:p>
          <a:p>
            <a:pPr algn="ctr" eaLnBrk="0" hangingPunct="0">
              <a:defRPr/>
            </a:pPr>
            <a:r>
              <a:rPr lang="es-ES" sz="10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ETSI Informática, Universidad Rey Juan Carlos, 15-16 de noviembre 2011</a:t>
            </a:r>
          </a:p>
        </p:txBody>
      </p:sp>
      <p:pic>
        <p:nvPicPr>
          <p:cNvPr id="9" name="Picture 10" descr="MASTERBRAND con laureate_baj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44451"/>
            <a:ext cx="1035050" cy="5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pull/>
  </p:transition>
  <p:txStyles>
    <p:titleStyle>
      <a:lvl1pPr marL="112713" indent="-112713" algn="l" rtl="0" eaLnBrk="0" fontAlgn="base" hangingPunct="0">
        <a:spcBef>
          <a:spcPct val="0"/>
        </a:spcBef>
        <a:spcAft>
          <a:spcPct val="0"/>
        </a:spcAft>
        <a:defRPr lang="es-ES_tradnl" sz="2400" kern="1200" dirty="0">
          <a:solidFill>
            <a:schemeClr val="bg1"/>
          </a:solidFill>
          <a:latin typeface="+mj-lt"/>
          <a:ea typeface="ＭＳ Ｐゴシック" charset="-128"/>
          <a:cs typeface="+mn-cs"/>
        </a:defRPr>
      </a:lvl1pPr>
      <a:lvl2pPr marL="112713" indent="-112713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imes New Roman" pitchFamily="18" charset="0"/>
          <a:ea typeface="ＭＳ Ｐゴシック" charset="-128"/>
        </a:defRPr>
      </a:lvl2pPr>
      <a:lvl3pPr marL="112713" indent="-112713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imes New Roman" pitchFamily="18" charset="0"/>
          <a:ea typeface="ＭＳ Ｐゴシック" charset="-128"/>
        </a:defRPr>
      </a:lvl3pPr>
      <a:lvl4pPr marL="112713" indent="-112713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imes New Roman" pitchFamily="18" charset="0"/>
          <a:ea typeface="ＭＳ Ｐゴシック" charset="-128"/>
        </a:defRPr>
      </a:lvl4pPr>
      <a:lvl5pPr marL="112713" indent="-112713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imes New Roman" pitchFamily="18" charset="0"/>
          <a:ea typeface="ＭＳ Ｐゴシック" charset="-128"/>
        </a:defRPr>
      </a:lvl5pPr>
      <a:lvl6pPr marL="457200" algn="ctr" defTabSz="741363" rtl="0" eaLnBrk="0" fontAlgn="base" hangingPunct="0">
        <a:spcBef>
          <a:spcPct val="0"/>
        </a:spcBef>
        <a:spcAft>
          <a:spcPct val="0"/>
        </a:spcAft>
        <a:defRPr sz="4000">
          <a:solidFill>
            <a:srgbClr val="00279F"/>
          </a:solidFill>
          <a:latin typeface="Times New Roman" pitchFamily="18" charset="0"/>
        </a:defRPr>
      </a:lvl6pPr>
      <a:lvl7pPr marL="914400" algn="ctr" defTabSz="741363" rtl="0" eaLnBrk="0" fontAlgn="base" hangingPunct="0">
        <a:spcBef>
          <a:spcPct val="0"/>
        </a:spcBef>
        <a:spcAft>
          <a:spcPct val="0"/>
        </a:spcAft>
        <a:defRPr sz="4000">
          <a:solidFill>
            <a:srgbClr val="00279F"/>
          </a:solidFill>
          <a:latin typeface="Times New Roman" pitchFamily="18" charset="0"/>
        </a:defRPr>
      </a:lvl7pPr>
      <a:lvl8pPr marL="1371600" algn="ctr" defTabSz="741363" rtl="0" eaLnBrk="0" fontAlgn="base" hangingPunct="0">
        <a:spcBef>
          <a:spcPct val="0"/>
        </a:spcBef>
        <a:spcAft>
          <a:spcPct val="0"/>
        </a:spcAft>
        <a:defRPr sz="4000">
          <a:solidFill>
            <a:srgbClr val="00279F"/>
          </a:solidFill>
          <a:latin typeface="Times New Roman" pitchFamily="18" charset="0"/>
        </a:defRPr>
      </a:lvl8pPr>
      <a:lvl9pPr marL="1828800" algn="ctr" defTabSz="741363" rtl="0" eaLnBrk="0" fontAlgn="base" hangingPunct="0">
        <a:spcBef>
          <a:spcPct val="0"/>
        </a:spcBef>
        <a:spcAft>
          <a:spcPct val="0"/>
        </a:spcAft>
        <a:defRPr sz="4000">
          <a:solidFill>
            <a:srgbClr val="00279F"/>
          </a:solidFill>
          <a:latin typeface="Times New Roman" pitchFamily="18" charset="0"/>
        </a:defRPr>
      </a:lvl9pPr>
    </p:titleStyle>
    <p:bodyStyle>
      <a:lvl1pPr marL="411163" indent="-411163" algn="l" defTabSz="74136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987425" indent="-314325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436688" indent="-222250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884363" indent="-222250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298700" indent="-223838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100">
          <a:solidFill>
            <a:schemeClr val="tx1"/>
          </a:solidFill>
          <a:latin typeface="+mn-lt"/>
          <a:ea typeface="ＭＳ Ｐゴシック" charset="-128"/>
        </a:defRPr>
      </a:lvl5pPr>
      <a:lvl6pPr marL="2755900" indent="-223838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2"/>
          </a:solidFill>
          <a:latin typeface="+mn-lt"/>
        </a:defRPr>
      </a:lvl6pPr>
      <a:lvl7pPr marL="3213100" indent="-223838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2"/>
          </a:solidFill>
          <a:latin typeface="+mn-lt"/>
        </a:defRPr>
      </a:lvl7pPr>
      <a:lvl8pPr marL="3670300" indent="-223838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2"/>
          </a:solidFill>
          <a:latin typeface="+mn-lt"/>
        </a:defRPr>
      </a:lvl8pPr>
      <a:lvl9pPr marL="4127500" indent="-223838" algn="l" defTabSz="74136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2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PRESENTACIÓN UEM PARA IV JORNADAS </a:t>
            </a:r>
            <a:r>
              <a:rPr lang="es-ES" dirty="0" smtClean="0"/>
              <a:t>MAVIR</a:t>
            </a:r>
            <a:br>
              <a:rPr lang="es-ES" dirty="0" smtClean="0"/>
            </a:br>
            <a:r>
              <a:rPr lang="es-ES" sz="3200" dirty="0" smtClean="0">
                <a:solidFill>
                  <a:srgbClr val="663300"/>
                </a:solidFill>
              </a:rPr>
              <a:t>GRUPO DE SISTEMAS INTELIGENTES</a:t>
            </a:r>
            <a:endParaRPr lang="es-ES" dirty="0">
              <a:solidFill>
                <a:srgbClr val="6633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SISTEMA DE ACCESO INTELIGENTE A LA INFORMACIÓN BASADO EN CONCEPTOS SOBRE CASOS CLÍNICOS Y PROCESO DE EVALUACIÓN CON ALUMNOS DE MEDICINA</a:t>
            </a:r>
            <a:endParaRPr lang="es-E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2.3. DISEÑO DE LA ACTIVIDAD</a:t>
            </a:r>
            <a:endParaRPr lang="es-ES" dirty="0" smtClean="0"/>
          </a:p>
          <a:p>
            <a:r>
              <a:rPr lang="es-ES" dirty="0" smtClean="0"/>
              <a:t>Alumnos de 2º Curso de Medicina en la UEM</a:t>
            </a:r>
          </a:p>
          <a:p>
            <a:r>
              <a:rPr lang="es-ES" dirty="0" smtClean="0"/>
              <a:t>Selección de un caso clínico apropiado</a:t>
            </a:r>
          </a:p>
          <a:p>
            <a:pPr lvl="1"/>
            <a:r>
              <a:rPr lang="es-ES" sz="1800" dirty="0" smtClean="0"/>
              <a:t>Casos de la Escuela de Medicina de la Universidad de Pittsburgh (http://path.upmc.edu/cases.html)</a:t>
            </a:r>
          </a:p>
          <a:p>
            <a:pPr lvl="1"/>
            <a:r>
              <a:rPr lang="es-ES" sz="1800" dirty="0" smtClean="0"/>
              <a:t>Colección del </a:t>
            </a:r>
            <a:r>
              <a:rPr lang="en-US" sz="1800" dirty="0" smtClean="0"/>
              <a:t>National Center for Case Study Teaching in Science de la Universidad de Buffalo (http://sciencecases.lib.buffalo.edu/cs/collection)</a:t>
            </a:r>
            <a:endParaRPr lang="es-ES" sz="1800" dirty="0" smtClean="0"/>
          </a:p>
          <a:p>
            <a:r>
              <a:rPr lang="es-ES" dirty="0" smtClean="0"/>
              <a:t>Identificación de las fuentes de conocimiento para la anotación de conceptos de interés</a:t>
            </a:r>
          </a:p>
          <a:p>
            <a:r>
              <a:rPr lang="es-ES" dirty="0" smtClean="0"/>
              <a:t>Identificación de las fuentes de conocimiento para la obtención de información sobre los conceptos anotados</a:t>
            </a:r>
          </a:p>
          <a:p>
            <a:r>
              <a:rPr lang="es-ES" dirty="0" smtClean="0"/>
              <a:t>Diseño de los cuestionarios:</a:t>
            </a:r>
          </a:p>
          <a:p>
            <a:pPr lvl="1"/>
            <a:r>
              <a:rPr lang="es-ES" sz="1800" dirty="0" smtClean="0"/>
              <a:t>Examen objetivo</a:t>
            </a:r>
          </a:p>
          <a:p>
            <a:pPr lvl="1"/>
            <a:r>
              <a:rPr lang="es-ES" sz="1800" dirty="0" smtClean="0"/>
              <a:t>Cuestionarios subjetivos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2.4. DESARROLLO DE LA ACTIVIDAD</a:t>
            </a:r>
          </a:p>
          <a:p>
            <a:r>
              <a:rPr lang="es-ES" dirty="0" smtClean="0"/>
              <a:t>Caso </a:t>
            </a:r>
            <a:r>
              <a:rPr lang="es-ES" dirty="0" smtClean="0"/>
              <a:t>clínico </a:t>
            </a:r>
            <a:r>
              <a:rPr lang="es-ES" dirty="0" smtClean="0"/>
              <a:t>seleccionado para la experiencia: </a:t>
            </a:r>
            <a:r>
              <a:rPr lang="es-ES" dirty="0" smtClean="0"/>
              <a:t>http://path.upmc.edu/cases/case223.html</a:t>
            </a:r>
          </a:p>
          <a:p>
            <a:r>
              <a:rPr lang="es-ES" dirty="0" smtClean="0"/>
              <a:t>Propuesta de participación voluntaria a 101 alumnos de 2º Curso de Medicina </a:t>
            </a:r>
            <a:r>
              <a:rPr lang="es-ES" dirty="0" smtClean="0"/>
              <a:t>durante el período de prácticas en aula de informática de una de las asignaturas del </a:t>
            </a:r>
            <a:r>
              <a:rPr lang="es-ES" dirty="0" smtClean="0"/>
              <a:t>curso. </a:t>
            </a:r>
          </a:p>
          <a:p>
            <a:r>
              <a:rPr lang="es-ES" dirty="0" smtClean="0"/>
              <a:t>Finalmente participaron 60 alumnos, que se dividieron en dos grupos:</a:t>
            </a:r>
          </a:p>
          <a:p>
            <a:pPr lvl="1"/>
            <a:r>
              <a:rPr lang="es-ES" sz="1800" dirty="0" smtClean="0"/>
              <a:t>GRUPO A: 26 alumnos con acceso libre a Internet</a:t>
            </a:r>
          </a:p>
          <a:p>
            <a:pPr lvl="1"/>
            <a:r>
              <a:rPr lang="es-ES" sz="1800" dirty="0" smtClean="0"/>
              <a:t>GRUPO B: 34 alumnos utilizando la información obtenida a través del sistema</a:t>
            </a:r>
          </a:p>
          <a:p>
            <a:r>
              <a:rPr lang="es-ES" dirty="0" smtClean="0"/>
              <a:t>Los alumnos debían: leer el caso clínico y responder a un examen tipo test de preguntas relacionadas con los conceptos que aparecen en el caso. </a:t>
            </a:r>
          </a:p>
          <a:p>
            <a:pPr lvl="1"/>
            <a:r>
              <a:rPr lang="es-ES" sz="1800" dirty="0" smtClean="0"/>
              <a:t>Tiempo de realización de la prueba: 90 minutos</a:t>
            </a:r>
          </a:p>
          <a:p>
            <a:pPr lvl="1"/>
            <a:r>
              <a:rPr lang="es-ES" sz="1800" dirty="0" smtClean="0"/>
              <a:t>Rellenaban: Edad y sexo</a:t>
            </a:r>
          </a:p>
          <a:p>
            <a:pPr lvl="1"/>
            <a:r>
              <a:rPr lang="es-ES" sz="1800" dirty="0" smtClean="0"/>
              <a:t>Resolvían el examen de preguntas tipo test</a:t>
            </a:r>
          </a:p>
          <a:p>
            <a:pPr lvl="1"/>
            <a:r>
              <a:rPr lang="es-ES" sz="1800" dirty="0" smtClean="0"/>
              <a:t>Los alumnos del GRUPO B rellenan cuestionarios de percepción: </a:t>
            </a:r>
            <a:r>
              <a:rPr lang="es-ES" sz="1800" dirty="0" err="1" smtClean="0"/>
              <a:t>Likert</a:t>
            </a:r>
            <a:r>
              <a:rPr lang="es-ES" sz="1800" dirty="0" smtClean="0"/>
              <a:t> 1-5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2.4. DESARROLLO DE LA </a:t>
            </a:r>
            <a:r>
              <a:rPr lang="es-ES" b="1" dirty="0" smtClean="0"/>
              <a:t>ACTIVIDAD</a:t>
            </a:r>
            <a:r>
              <a:rPr lang="es-ES" dirty="0" smtClean="0"/>
              <a:t>	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Ejemplo del tipo de preguntas propuestas en el examen de preguntas sobre el caso</a:t>
            </a:r>
            <a:endParaRPr lang="es-ES" sz="2400" dirty="0" smtClean="0"/>
          </a:p>
          <a:p>
            <a:pPr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81000" y="2111181"/>
          <a:ext cx="8610600" cy="307041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10600"/>
              </a:tblGrid>
              <a:tr h="545277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1.-Señala la respuesta FALSA</a:t>
                      </a:r>
                      <a:endParaRPr lang="es-ES" sz="2400" dirty="0"/>
                    </a:p>
                  </a:txBody>
                  <a:tcPr/>
                </a:tc>
              </a:tr>
              <a:tr h="62034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a.-Todos los pacientes con fibrilación auricular presentan síntomas</a:t>
                      </a:r>
                    </a:p>
                  </a:txBody>
                  <a:tcPr marL="9525" marR="9525" marT="9525" marB="0" anchor="b"/>
                </a:tc>
              </a:tr>
              <a:tr h="663173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b.-La fibrilación auricular es el tipo de arritmia más frecuente</a:t>
                      </a:r>
                    </a:p>
                  </a:txBody>
                  <a:tcPr marL="9525" marR="9525" marT="9525" marB="0" anchor="b"/>
                </a:tc>
              </a:tr>
              <a:tr h="621273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c.-Un paciente con fibrilación auricular puede presentar dolor torácico y astenia</a:t>
                      </a:r>
                    </a:p>
                  </a:txBody>
                  <a:tcPr marL="9525" marR="9525" marT="9525" marB="0" anchor="b"/>
                </a:tc>
              </a:tr>
              <a:tr h="62034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d.-La fibrilación auricular aumenta el riesgo de accidente </a:t>
                      </a:r>
                      <a:r>
                        <a:rPr lang="es-E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cerebro-vascular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2.4. DESARROLLO DE LA ACTIVIDAD</a:t>
            </a:r>
          </a:p>
          <a:p>
            <a:pPr>
              <a:buNone/>
            </a:pPr>
            <a:r>
              <a:rPr lang="es-ES" dirty="0" smtClean="0"/>
              <a:t>	Cuestionarios </a:t>
            </a:r>
            <a:r>
              <a:rPr lang="es-ES" dirty="0" err="1" smtClean="0"/>
              <a:t>Likert</a:t>
            </a:r>
            <a:r>
              <a:rPr lang="es-ES" dirty="0" smtClean="0"/>
              <a:t> para medir la percepción de los alumnos sobre el sistema</a:t>
            </a:r>
          </a:p>
          <a:p>
            <a:pPr>
              <a:buNone/>
            </a:pPr>
            <a:endParaRPr lang="es-ES" sz="1800" dirty="0" smtClean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04800" y="2057400"/>
          <a:ext cx="8534400" cy="4191000"/>
        </p:xfrm>
        <a:graphic>
          <a:graphicData uri="http://schemas.openxmlformats.org/drawingml/2006/table">
            <a:tbl>
              <a:tblPr/>
              <a:tblGrid>
                <a:gridCol w="1828800"/>
                <a:gridCol w="6705600"/>
              </a:tblGrid>
              <a:tr h="768530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2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APRENDIZAJE SUBJETIVO </a:t>
                      </a:r>
                      <a:endParaRPr lang="es-ES" sz="20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El sistema me ha ayudado a extraer información relevante sobre el caso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13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2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El sistema me ha ayudado a reducir el tiempo usado para comprenderlo respecto a una búsqueda tradicional en internet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6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USABILIDAD 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SUBJETIVA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 interfaz es agradable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 fácil de encontrar la información que necesito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 siento cómodo utilizando el sistema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velocidad es razonable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 fácil de aprender a usar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2.5. RESULTADOS</a:t>
            </a:r>
          </a:p>
          <a:p>
            <a:pPr>
              <a:buNone/>
            </a:pPr>
            <a:r>
              <a:rPr lang="es-ES" dirty="0" smtClean="0"/>
              <a:t>Porcentaje de respuestas correctas en el examen de tipo test</a:t>
            </a:r>
            <a:endParaRPr lang="es-ES" dirty="0"/>
          </a:p>
        </p:txBody>
      </p:sp>
      <p:pic>
        <p:nvPicPr>
          <p:cNvPr id="24578" name="Picture 2" descr="Figure6(CorrectQuestionsPercentage)"/>
          <p:cNvPicPr>
            <a:picLocks noChangeAspect="1" noChangeArrowheads="1"/>
          </p:cNvPicPr>
          <p:nvPr/>
        </p:nvPicPr>
        <p:blipFill>
          <a:blip r:embed="rId2" cstate="print"/>
          <a:srcRect t="8542"/>
          <a:stretch>
            <a:fillRect/>
          </a:stretch>
        </p:blipFill>
        <p:spPr bwMode="auto">
          <a:xfrm>
            <a:off x="381000" y="1828800"/>
            <a:ext cx="8295646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81000" y="1905003"/>
          <a:ext cx="8382000" cy="4209297"/>
        </p:xfrm>
        <a:graphic>
          <a:graphicData uri="http://schemas.openxmlformats.org/drawingml/2006/table">
            <a:tbl>
              <a:tblPr/>
              <a:tblGrid>
                <a:gridCol w="2095500"/>
                <a:gridCol w="4229100"/>
                <a:gridCol w="1066800"/>
                <a:gridCol w="990600"/>
              </a:tblGrid>
              <a:tr h="372551">
                <a:tc>
                  <a:txBody>
                    <a:bodyPr/>
                    <a:lstStyle/>
                    <a:p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E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MODA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Calibri"/>
                        </a:rPr>
                        <a:t>MEDIANA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4461"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2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APRENDIZAJE SUBJETIVO </a:t>
                      </a:r>
                      <a:endParaRPr lang="es-ES" sz="2000" b="1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El sistema me ha ayudado a extraer información relevante sobre el caso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814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6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El sistema me ha ayudado a reducir el tiempo usado para comprenderlo respecto a una búsqueda tradicional en internet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37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E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USABILIDAD </a:t>
                      </a:r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SUBJETIVA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 interfaz es agradable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4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 fácil de encontrar la información que necesito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 siento cómodo utilizando el sistema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velocidad es razonable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7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 fácil de aprender a usar</a:t>
                      </a:r>
                    </a:p>
                  </a:txBody>
                  <a:tcPr marL="9505" marR="9505" marT="95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s-E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9 Marcador de contenido"/>
          <p:cNvSpPr txBox="1">
            <a:spLocks/>
          </p:cNvSpPr>
          <p:nvPr/>
        </p:nvSpPr>
        <p:spPr bwMode="auto">
          <a:xfrm>
            <a:off x="449263" y="914400"/>
            <a:ext cx="8245475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926" tIns="45191" rIns="88926" bIns="45191" numCol="1" anchor="t" anchorCtr="0" compatLnSpc="1">
            <a:prstTxWarp prst="textNoShape">
              <a:avLst/>
            </a:prstTxWarp>
          </a:bodyPr>
          <a:lstStyle/>
          <a:p>
            <a:pPr marL="284163" marR="0" lvl="0" indent="-284163" algn="l" defTabSz="7413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s-E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2.5. RESULTADOS</a:t>
            </a:r>
          </a:p>
          <a:p>
            <a:pPr marL="284163" marR="0" lvl="0" indent="-284163" algn="l" defTabSz="7413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s-ES" sz="2000" kern="0" noProof="0" dirty="0" smtClean="0">
                <a:latin typeface="+mn-lt"/>
                <a:ea typeface="ＭＳ Ｐゴシック" charset="-128"/>
              </a:rPr>
              <a:t>Cuestionarios </a:t>
            </a:r>
            <a:r>
              <a:rPr lang="es-ES" sz="2000" kern="0" noProof="0" dirty="0" err="1" smtClean="0">
                <a:latin typeface="+mn-lt"/>
                <a:ea typeface="ＭＳ Ｐゴシック" charset="-128"/>
              </a:rPr>
              <a:t>Likert</a:t>
            </a:r>
            <a:r>
              <a:rPr lang="es-ES" sz="2000" kern="0" noProof="0" dirty="0" smtClean="0">
                <a:latin typeface="+mn-lt"/>
                <a:ea typeface="ＭＳ Ｐゴシック" charset="-128"/>
              </a:rPr>
              <a:t> del Grupo B</a:t>
            </a:r>
            <a:endParaRPr kumimoji="0" lang="es-ES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3</a:t>
            </a:r>
            <a:r>
              <a:rPr lang="es-ES" dirty="0" smtClean="0"/>
              <a:t>. </a:t>
            </a:r>
            <a:r>
              <a:rPr lang="es-ES" dirty="0" smtClean="0"/>
              <a:t>Conclusiones y trabajo futuro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CONCLUSIONES PRINCIPALES</a:t>
            </a:r>
            <a:endParaRPr lang="es-ES" b="1" dirty="0" smtClean="0"/>
          </a:p>
          <a:p>
            <a:r>
              <a:rPr lang="es-ES" dirty="0" smtClean="0"/>
              <a:t>La misma actividad realizada con todos los recursos de internet NO mejora los resultados</a:t>
            </a:r>
          </a:p>
          <a:p>
            <a:r>
              <a:rPr lang="es-ES" dirty="0" smtClean="0"/>
              <a:t>El sistema permite al profesorado guiar al alumno a través de las fuentes de conocimiento que se consideren más apropiadas</a:t>
            </a:r>
          </a:p>
          <a:p>
            <a:r>
              <a:rPr lang="es-ES" dirty="0" smtClean="0"/>
              <a:t>Resultados de percepción esperanzadores </a:t>
            </a:r>
            <a:r>
              <a:rPr lang="es-ES" dirty="0" smtClean="0">
                <a:sym typeface="Wingdings" pitchFamily="2" charset="2"/>
              </a:rPr>
              <a:t> En el aprendizaje activo la percepción positiva de los alumnos en un valor importante.</a:t>
            </a:r>
          </a:p>
          <a:p>
            <a:pPr>
              <a:buNone/>
            </a:pPr>
            <a:endParaRPr lang="es-ES" dirty="0" smtClean="0">
              <a:sym typeface="Wingdings" pitchFamily="2" charset="2"/>
            </a:endParaRPr>
          </a:p>
          <a:p>
            <a:pPr>
              <a:buNone/>
            </a:pPr>
            <a:r>
              <a:rPr lang="es-ES" b="1" dirty="0" smtClean="0">
                <a:sym typeface="Wingdings" pitchFamily="2" charset="2"/>
              </a:rPr>
              <a:t>TRABAJO FUTURO</a:t>
            </a:r>
          </a:p>
          <a:p>
            <a:r>
              <a:rPr lang="es-ES" dirty="0" smtClean="0">
                <a:sym typeface="Wingdings" pitchFamily="2" charset="2"/>
              </a:rPr>
              <a:t>Mapas Conceptuales / Mapas Mentales</a:t>
            </a:r>
          </a:p>
          <a:p>
            <a:r>
              <a:rPr lang="es-ES" dirty="0" smtClean="0">
                <a:sym typeface="Wingdings" pitchFamily="2" charset="2"/>
              </a:rPr>
              <a:t>Sistema ejecutado en local  Aplicación de escritorio</a:t>
            </a:r>
          </a:p>
          <a:p>
            <a:r>
              <a:rPr lang="es-ES" dirty="0" smtClean="0">
                <a:sym typeface="Wingdings" pitchFamily="2" charset="2"/>
              </a:rPr>
              <a:t>Procesamiento de textos en español</a:t>
            </a:r>
          </a:p>
          <a:p>
            <a:r>
              <a:rPr lang="es-ES" dirty="0" smtClean="0">
                <a:sym typeface="Wingdings" pitchFamily="2" charset="2"/>
              </a:rPr>
              <a:t>Aplicación a otros dominios</a:t>
            </a:r>
          </a:p>
          <a:p>
            <a:r>
              <a:rPr lang="es-ES" dirty="0" smtClean="0">
                <a:sym typeface="Wingdings" pitchFamily="2" charset="2"/>
              </a:rPr>
              <a:t>Plataforma de evaluación integrada en el sistema</a:t>
            </a:r>
          </a:p>
          <a:p>
            <a:endParaRPr lang="es-ES" dirty="0" smtClean="0">
              <a:sym typeface="Wingdings" pitchFamily="2" charset="2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s-ES" sz="2400" dirty="0" smtClean="0"/>
              <a:t>1. </a:t>
            </a:r>
            <a:r>
              <a:rPr lang="es-ES" sz="2400" dirty="0" smtClean="0"/>
              <a:t>Sistema de acceso inteligente a la información</a:t>
            </a:r>
          </a:p>
          <a:p>
            <a:pPr marL="457200" indent="-457200">
              <a:buNone/>
            </a:pPr>
            <a:r>
              <a:rPr lang="es-ES" sz="2400" dirty="0" smtClean="0"/>
              <a:t>	1.1. Motivación</a:t>
            </a:r>
          </a:p>
          <a:p>
            <a:pPr marL="457200" indent="-457200">
              <a:buNone/>
            </a:pPr>
            <a:r>
              <a:rPr lang="es-ES" sz="2400" dirty="0" smtClean="0"/>
              <a:t>	1.2. </a:t>
            </a:r>
            <a:r>
              <a:rPr lang="es-ES" sz="2400" dirty="0" smtClean="0"/>
              <a:t>Arquitectura</a:t>
            </a:r>
          </a:p>
          <a:p>
            <a:pPr marL="457200" indent="-457200">
              <a:buNone/>
            </a:pPr>
            <a:r>
              <a:rPr lang="es-ES" sz="2400" dirty="0" smtClean="0"/>
              <a:t>	1.3. </a:t>
            </a:r>
            <a:r>
              <a:rPr lang="es-ES" sz="2400" dirty="0" smtClean="0"/>
              <a:t>Fuentes de conocimiento</a:t>
            </a:r>
          </a:p>
          <a:p>
            <a:pPr marL="457200" indent="-457200">
              <a:buNone/>
            </a:pPr>
            <a:r>
              <a:rPr lang="es-ES" sz="2400" dirty="0" smtClean="0"/>
              <a:t>	</a:t>
            </a:r>
            <a:r>
              <a:rPr lang="es-ES" sz="2400" dirty="0" smtClean="0"/>
              <a:t>1.4. Funcionalidad</a:t>
            </a:r>
            <a:endParaRPr lang="es-ES" sz="2400" dirty="0" smtClean="0"/>
          </a:p>
          <a:p>
            <a:pPr marL="457200" indent="-457200">
              <a:buNone/>
            </a:pPr>
            <a:r>
              <a:rPr lang="es-ES" sz="2400" dirty="0" smtClean="0"/>
              <a:t>2. Evaluación con estudiantes de medicina</a:t>
            </a:r>
          </a:p>
          <a:p>
            <a:pPr marL="457200" indent="-457200">
              <a:buNone/>
            </a:pPr>
            <a:r>
              <a:rPr lang="es-ES" sz="2400" dirty="0" smtClean="0"/>
              <a:t>	2.1. Metodología de aprendizaje</a:t>
            </a:r>
          </a:p>
          <a:p>
            <a:pPr marL="457200" indent="-457200">
              <a:buNone/>
            </a:pPr>
            <a:r>
              <a:rPr lang="es-ES" sz="2400" dirty="0" smtClean="0"/>
              <a:t>	2.2. Objetivos</a:t>
            </a:r>
          </a:p>
          <a:p>
            <a:pPr marL="457200" indent="-457200">
              <a:buNone/>
            </a:pPr>
            <a:r>
              <a:rPr lang="es-ES" sz="2400" dirty="0" smtClean="0"/>
              <a:t>	2.3. </a:t>
            </a:r>
            <a:r>
              <a:rPr lang="es-ES" sz="2400" dirty="0" smtClean="0"/>
              <a:t>Diseño de la </a:t>
            </a:r>
            <a:r>
              <a:rPr lang="es-ES" sz="2400" dirty="0" smtClean="0"/>
              <a:t>actividad</a:t>
            </a:r>
          </a:p>
          <a:p>
            <a:pPr marL="457200" indent="-457200">
              <a:buNone/>
            </a:pPr>
            <a:r>
              <a:rPr lang="es-ES" sz="2400" dirty="0" smtClean="0"/>
              <a:t>	</a:t>
            </a:r>
            <a:r>
              <a:rPr lang="es-ES" sz="2400" dirty="0" smtClean="0"/>
              <a:t>2.4. Desarrollo de la actividad</a:t>
            </a:r>
          </a:p>
          <a:p>
            <a:pPr marL="457200" indent="-457200">
              <a:buNone/>
            </a:pPr>
            <a:r>
              <a:rPr lang="es-ES" sz="2400" dirty="0" smtClean="0"/>
              <a:t>	</a:t>
            </a:r>
            <a:r>
              <a:rPr lang="es-ES" sz="2400" dirty="0" smtClean="0"/>
              <a:t>2.5. Resultados</a:t>
            </a:r>
            <a:endParaRPr lang="es-ES" sz="2400" dirty="0" smtClean="0"/>
          </a:p>
          <a:p>
            <a:pPr marL="457200" indent="-457200">
              <a:buNone/>
            </a:pPr>
            <a:r>
              <a:rPr lang="es-ES" sz="2400" dirty="0" smtClean="0"/>
              <a:t>3. Conclusiones </a:t>
            </a:r>
            <a:r>
              <a:rPr lang="es-ES" sz="2400" dirty="0" smtClean="0"/>
              <a:t>y trabajo futuro</a:t>
            </a:r>
            <a:endParaRPr lang="es-ES" sz="2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1. Sistema de acceso inteligente a la información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1.1. MOTIVACIÓN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sz="2200" dirty="0" smtClean="0"/>
              <a:t>Búsqueda de</a:t>
            </a:r>
          </a:p>
          <a:p>
            <a:pPr>
              <a:buNone/>
            </a:pPr>
            <a:r>
              <a:rPr lang="es-ES" sz="2200" dirty="0" smtClean="0"/>
              <a:t>“</a:t>
            </a:r>
            <a:r>
              <a:rPr lang="es-ES" sz="2200" dirty="0" err="1" smtClean="0"/>
              <a:t>prostate</a:t>
            </a:r>
            <a:r>
              <a:rPr lang="es-ES" sz="2200" dirty="0" smtClean="0"/>
              <a:t> </a:t>
            </a:r>
            <a:r>
              <a:rPr lang="es-ES" sz="2200" dirty="0" err="1" smtClean="0"/>
              <a:t>cancer</a:t>
            </a:r>
            <a:r>
              <a:rPr lang="es-ES" sz="2200" dirty="0" smtClean="0"/>
              <a:t>” en</a:t>
            </a:r>
          </a:p>
          <a:p>
            <a:pPr>
              <a:buNone/>
            </a:pPr>
            <a:r>
              <a:rPr lang="es-ES" sz="2200" dirty="0" smtClean="0"/>
              <a:t>Google</a:t>
            </a:r>
          </a:p>
          <a:p>
            <a:pPr>
              <a:buNone/>
            </a:pPr>
            <a:endParaRPr lang="es-ES" sz="2200" dirty="0" smtClean="0">
              <a:sym typeface="Wingdings" pitchFamily="2" charset="2"/>
            </a:endParaRPr>
          </a:p>
          <a:p>
            <a:r>
              <a:rPr lang="es-ES" sz="2200" dirty="0" smtClean="0">
                <a:sym typeface="Wingdings" pitchFamily="2" charset="2"/>
              </a:rPr>
              <a:t>Problemas generales</a:t>
            </a:r>
          </a:p>
          <a:p>
            <a:pPr>
              <a:buNone/>
            </a:pPr>
            <a:r>
              <a:rPr lang="es-ES" sz="2200" dirty="0" smtClean="0">
                <a:sym typeface="Wingdings" pitchFamily="2" charset="2"/>
              </a:rPr>
              <a:t>de los usuarios que buscan</a:t>
            </a:r>
          </a:p>
          <a:p>
            <a:pPr>
              <a:buNone/>
            </a:pPr>
            <a:r>
              <a:rPr lang="es-ES" sz="2200" dirty="0" smtClean="0">
                <a:sym typeface="Wingdings" pitchFamily="2" charset="2"/>
              </a:rPr>
              <a:t>Información de salud:</a:t>
            </a:r>
          </a:p>
          <a:p>
            <a:pPr marL="371475" indent="-342900">
              <a:buNone/>
            </a:pPr>
            <a:r>
              <a:rPr lang="es-ES" sz="1800" dirty="0" smtClean="0">
                <a:solidFill>
                  <a:srgbClr val="332003"/>
                </a:solidFill>
                <a:sym typeface="Wingdings" pitchFamily="2" charset="2"/>
              </a:rPr>
              <a:t>1. FALTA DE EXPERIENCIA</a:t>
            </a:r>
          </a:p>
          <a:p>
            <a:pPr marL="371475" indent="-342900">
              <a:buNone/>
            </a:pPr>
            <a:r>
              <a:rPr lang="es-ES" sz="1800" dirty="0" smtClean="0">
                <a:solidFill>
                  <a:srgbClr val="332003"/>
                </a:solidFill>
                <a:sym typeface="Wingdings" pitchFamily="2" charset="2"/>
              </a:rPr>
              <a:t>CON LAS BÚSQUEDAS</a:t>
            </a:r>
          </a:p>
          <a:p>
            <a:pPr marL="371475" indent="-342900">
              <a:buNone/>
            </a:pPr>
            <a:r>
              <a:rPr lang="es-ES" sz="1800" dirty="0" smtClean="0">
                <a:solidFill>
                  <a:srgbClr val="332003"/>
                </a:solidFill>
                <a:sym typeface="Wingdings" pitchFamily="2" charset="2"/>
              </a:rPr>
              <a:t>2. FALTA DE CONOCIMIENTO</a:t>
            </a:r>
          </a:p>
          <a:p>
            <a:pPr marL="371475" indent="-342900">
              <a:buNone/>
            </a:pPr>
            <a:r>
              <a:rPr lang="es-ES" sz="1800" dirty="0" smtClean="0">
                <a:solidFill>
                  <a:srgbClr val="332003"/>
                </a:solidFill>
                <a:sym typeface="Wingdings" pitchFamily="2" charset="2"/>
              </a:rPr>
              <a:t>DE LA TERMINOLOGÍA</a:t>
            </a:r>
            <a:endParaRPr lang="es-ES" dirty="0" smtClean="0">
              <a:solidFill>
                <a:srgbClr val="332003"/>
              </a:solidFill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15813" t="8333" r="38507" b="6250"/>
          <a:stretch>
            <a:fillRect/>
          </a:stretch>
        </p:blipFill>
        <p:spPr bwMode="auto">
          <a:xfrm>
            <a:off x="3886200" y="838200"/>
            <a:ext cx="4928839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Rectángulo"/>
          <p:cNvSpPr/>
          <p:nvPr/>
        </p:nvSpPr>
        <p:spPr bwMode="auto">
          <a:xfrm>
            <a:off x="3886200" y="838200"/>
            <a:ext cx="2895600" cy="228600"/>
          </a:xfrm>
          <a:prstGeom prst="rect">
            <a:avLst/>
          </a:pr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1. Sistema de acceso inteligente a la información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1.2. </a:t>
            </a:r>
            <a:r>
              <a:rPr lang="es-ES" b="1" dirty="0" smtClean="0"/>
              <a:t>ARQUITECTURA</a:t>
            </a:r>
            <a:endParaRPr lang="es-ES" b="1" dirty="0" smtClean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82" name="Picture 2" descr="D:\UEM\Conferences-Journals\201102_SEPLN(Journal)\Figure1(Architecture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6461343" cy="491331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1. Sistema de acceso inteligente a la información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1.3. FUENTES DE CONOCIMIENTO</a:t>
            </a:r>
            <a:endParaRPr lang="es-ES" b="1" dirty="0" smtClean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116114" y="1676400"/>
            <a:ext cx="9027886" cy="3657600"/>
            <a:chOff x="1778" y="9068"/>
            <a:chExt cx="7776" cy="3150"/>
          </a:xfrm>
        </p:grpSpPr>
        <p:sp>
          <p:nvSpPr>
            <p:cNvPr id="514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78" y="9068"/>
              <a:ext cx="7776" cy="31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2850" y="9213"/>
              <a:ext cx="1453" cy="8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CONCEPTOS DE FREEBASE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6778" y="9075"/>
              <a:ext cx="1375" cy="8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DATOS DE FREEBASE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1778" y="10196"/>
              <a:ext cx="5889" cy="849"/>
            </a:xfrm>
            <a:prstGeom prst="rect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MÓDULOS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2965" y="10438"/>
              <a:ext cx="1134" cy="399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200" dirty="0" smtClean="0">
                  <a:latin typeface="Verdana" pitchFamily="34" charset="0"/>
                  <a:cs typeface="Times New Roman" pitchFamily="18" charset="0"/>
                </a:rPr>
                <a:t>RI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4673" y="10438"/>
              <a:ext cx="1134" cy="399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PLN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1" name="Text Box 21"/>
            <p:cNvSpPr txBox="1">
              <a:spLocks noChangeArrowheads="1"/>
            </p:cNvSpPr>
            <p:nvPr/>
          </p:nvSpPr>
          <p:spPr bwMode="auto">
            <a:xfrm>
              <a:off x="6226" y="10438"/>
              <a:ext cx="1134" cy="399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solidFill>
                <a:srgbClr val="FABF8F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BÚSQUEDA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4385" y="9213"/>
              <a:ext cx="1625" cy="8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999999"/>
                </a:gs>
              </a:gsLst>
              <a:lin ang="5400000" scaled="1"/>
            </a:gradFill>
            <a:ln w="12700">
              <a:solidFill>
                <a:srgbClr val="666666"/>
              </a:solidFill>
              <a:round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200" dirty="0" smtClean="0"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ONTOLOGÍAS OBA-</a:t>
              </a: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NCBO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7854" y="10419"/>
              <a:ext cx="1657" cy="80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DATOS DE MEDLINEPLUS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8" name="AutoShape 18"/>
            <p:cNvSpPr>
              <a:spLocks noChangeArrowheads="1"/>
            </p:cNvSpPr>
            <p:nvPr/>
          </p:nvSpPr>
          <p:spPr bwMode="auto">
            <a:xfrm rot="5400000">
              <a:off x="3290" y="10058"/>
              <a:ext cx="542" cy="298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778" y="11452"/>
              <a:ext cx="6574" cy="766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FLUJO</a:t>
              </a:r>
              <a:r>
                <a:rPr kumimoji="0" lang="es-E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Times New Roman" pitchFamily="18" charset="0"/>
                </a:rPr>
                <a:t> DE USUARIO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AutoShape 16"/>
            <p:cNvSpPr>
              <a:spLocks noChangeArrowheads="1"/>
            </p:cNvSpPr>
            <p:nvPr/>
          </p:nvSpPr>
          <p:spPr bwMode="auto">
            <a:xfrm>
              <a:off x="3729" y="11511"/>
              <a:ext cx="1178" cy="569"/>
            </a:xfrm>
            <a:prstGeom prst="roundRect">
              <a:avLst>
                <a:gd name="adj" fmla="val 16667"/>
              </a:avLst>
            </a:prstGeom>
            <a:solidFill>
              <a:srgbClr val="C2D69B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CASO CLÍNICO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5" name="AutoShape 15"/>
            <p:cNvSpPr>
              <a:spLocks noChangeArrowheads="1"/>
            </p:cNvSpPr>
            <p:nvPr/>
          </p:nvSpPr>
          <p:spPr bwMode="auto">
            <a:xfrm rot="5400000">
              <a:off x="4263" y="10339"/>
              <a:ext cx="222" cy="657"/>
            </a:xfrm>
            <a:prstGeom prst="upDownArrow">
              <a:avLst>
                <a:gd name="adj1" fmla="val 50000"/>
                <a:gd name="adj2" fmla="val 59189"/>
              </a:avLst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05867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34" name="AutoShape 14"/>
            <p:cNvSpPr>
              <a:spLocks noChangeArrowheads="1"/>
            </p:cNvSpPr>
            <p:nvPr/>
          </p:nvSpPr>
          <p:spPr bwMode="auto">
            <a:xfrm>
              <a:off x="5166" y="11511"/>
              <a:ext cx="1334" cy="569"/>
            </a:xfrm>
            <a:prstGeom prst="roundRect">
              <a:avLst>
                <a:gd name="adj" fmla="val 16667"/>
              </a:avLst>
            </a:prstGeom>
            <a:solidFill>
              <a:srgbClr val="C2D69B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ea typeface="Times New Roman" pitchFamily="18" charset="0"/>
                  <a:cs typeface="Times New Roman" pitchFamily="18" charset="0"/>
                </a:rPr>
                <a:t>CONCEPTOS ANOTADOS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4820" y="11679"/>
              <a:ext cx="448" cy="256"/>
            </a:xfrm>
            <a:prstGeom prst="notchedRightArrow">
              <a:avLst>
                <a:gd name="adj1" fmla="val 50000"/>
                <a:gd name="adj2" fmla="val 43750"/>
              </a:avLst>
            </a:prstGeom>
            <a:solidFill>
              <a:srgbClr val="C2D69B">
                <a:alpha val="50000"/>
              </a:srgbClr>
            </a:solidFill>
            <a:ln w="9525" cap="rnd">
              <a:solidFill>
                <a:srgbClr val="4E6128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6729" y="11499"/>
              <a:ext cx="1334" cy="569"/>
            </a:xfrm>
            <a:prstGeom prst="roundRect">
              <a:avLst>
                <a:gd name="adj" fmla="val 16667"/>
              </a:avLst>
            </a:prstGeom>
            <a:solidFill>
              <a:srgbClr val="C2D69B"/>
            </a:solidFill>
            <a:ln w="9525">
              <a:solidFill>
                <a:srgbClr val="76923C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1200" dirty="0" smtClean="0">
                  <a:solidFill>
                    <a:srgbClr val="000000"/>
                  </a:solidFill>
                  <a:latin typeface="Cambria" pitchFamily="18" charset="0"/>
                  <a:cs typeface="Times New Roman" pitchFamily="18" charset="0"/>
                </a:rPr>
                <a:t>INFORMACIÓN DETALLADA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6383" y="11667"/>
              <a:ext cx="448" cy="256"/>
            </a:xfrm>
            <a:prstGeom prst="notchedRightArrow">
              <a:avLst>
                <a:gd name="adj1" fmla="val 50000"/>
                <a:gd name="adj2" fmla="val 43750"/>
              </a:avLst>
            </a:prstGeom>
            <a:solidFill>
              <a:srgbClr val="C2D69B">
                <a:alpha val="50000"/>
              </a:srgbClr>
            </a:solidFill>
            <a:ln w="9525" cap="rnd">
              <a:solidFill>
                <a:srgbClr val="4E6128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rot="4552064">
              <a:off x="5430" y="11028"/>
              <a:ext cx="530" cy="251"/>
            </a:xfrm>
            <a:custGeom>
              <a:avLst/>
              <a:gdLst>
                <a:gd name="G0" fmla="+- 16918 0 0"/>
                <a:gd name="G1" fmla="+- 5911 0 0"/>
                <a:gd name="G2" fmla="+- 21600 0 5911"/>
                <a:gd name="G3" fmla="+- 10800 0 5911"/>
                <a:gd name="G4" fmla="+- 21600 0 16918"/>
                <a:gd name="G5" fmla="*/ G4 G3 10800"/>
                <a:gd name="G6" fmla="+- 21600 0 G5"/>
                <a:gd name="T0" fmla="*/ 16918 w 21600"/>
                <a:gd name="T1" fmla="*/ 0 h 21600"/>
                <a:gd name="T2" fmla="*/ 0 w 21600"/>
                <a:gd name="T3" fmla="*/ 10800 h 21600"/>
                <a:gd name="T4" fmla="*/ 1691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918" y="0"/>
                  </a:moveTo>
                  <a:lnTo>
                    <a:pt x="16918" y="5911"/>
                  </a:lnTo>
                  <a:lnTo>
                    <a:pt x="3375" y="5911"/>
                  </a:lnTo>
                  <a:lnTo>
                    <a:pt x="3375" y="15689"/>
                  </a:lnTo>
                  <a:lnTo>
                    <a:pt x="16918" y="15689"/>
                  </a:lnTo>
                  <a:lnTo>
                    <a:pt x="1691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911"/>
                  </a:moveTo>
                  <a:lnTo>
                    <a:pt x="1350" y="15689"/>
                  </a:lnTo>
                  <a:lnTo>
                    <a:pt x="2700" y="15689"/>
                  </a:lnTo>
                  <a:lnTo>
                    <a:pt x="2700" y="5911"/>
                  </a:lnTo>
                  <a:close/>
                </a:path>
                <a:path w="21600" h="21600">
                  <a:moveTo>
                    <a:pt x="0" y="5911"/>
                  </a:moveTo>
                  <a:lnTo>
                    <a:pt x="0" y="15689"/>
                  </a:lnTo>
                  <a:lnTo>
                    <a:pt x="675" y="15689"/>
                  </a:lnTo>
                  <a:lnTo>
                    <a:pt x="675" y="5911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365E8F"/>
                </a:gs>
              </a:gsLst>
              <a:path path="rect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 rot="-4637230">
              <a:off x="4551" y="11001"/>
              <a:ext cx="553" cy="251"/>
            </a:xfrm>
            <a:custGeom>
              <a:avLst/>
              <a:gdLst>
                <a:gd name="G0" fmla="+- 16918 0 0"/>
                <a:gd name="G1" fmla="+- 5911 0 0"/>
                <a:gd name="G2" fmla="+- 21600 0 5911"/>
                <a:gd name="G3" fmla="+- 10800 0 5911"/>
                <a:gd name="G4" fmla="+- 21600 0 16918"/>
                <a:gd name="G5" fmla="*/ G4 G3 10800"/>
                <a:gd name="G6" fmla="+- 21600 0 G5"/>
                <a:gd name="T0" fmla="*/ 16918 w 21600"/>
                <a:gd name="T1" fmla="*/ 0 h 21600"/>
                <a:gd name="T2" fmla="*/ 0 w 21600"/>
                <a:gd name="T3" fmla="*/ 10800 h 21600"/>
                <a:gd name="T4" fmla="*/ 1691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918" y="0"/>
                  </a:moveTo>
                  <a:lnTo>
                    <a:pt x="16918" y="5911"/>
                  </a:lnTo>
                  <a:lnTo>
                    <a:pt x="3375" y="5911"/>
                  </a:lnTo>
                  <a:lnTo>
                    <a:pt x="3375" y="15689"/>
                  </a:lnTo>
                  <a:lnTo>
                    <a:pt x="16918" y="15689"/>
                  </a:lnTo>
                  <a:lnTo>
                    <a:pt x="1691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911"/>
                  </a:moveTo>
                  <a:lnTo>
                    <a:pt x="1350" y="15689"/>
                  </a:lnTo>
                  <a:lnTo>
                    <a:pt x="2700" y="15689"/>
                  </a:lnTo>
                  <a:lnTo>
                    <a:pt x="2700" y="5911"/>
                  </a:lnTo>
                  <a:close/>
                </a:path>
                <a:path w="21600" h="21600">
                  <a:moveTo>
                    <a:pt x="0" y="5911"/>
                  </a:moveTo>
                  <a:lnTo>
                    <a:pt x="0" y="15689"/>
                  </a:lnTo>
                  <a:lnTo>
                    <a:pt x="675" y="15689"/>
                  </a:lnTo>
                  <a:lnTo>
                    <a:pt x="675" y="5911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365E8F"/>
                </a:gs>
              </a:gsLst>
              <a:path path="rect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8" name="AutoShape 8"/>
            <p:cNvSpPr>
              <a:spLocks noChangeArrowheads="1"/>
            </p:cNvSpPr>
            <p:nvPr/>
          </p:nvSpPr>
          <p:spPr bwMode="auto">
            <a:xfrm rot="5400000">
              <a:off x="4919" y="10070"/>
              <a:ext cx="542" cy="274"/>
            </a:xfrm>
            <a:prstGeom prst="leftRightArrow">
              <a:avLst>
                <a:gd name="adj1" fmla="val 50000"/>
                <a:gd name="adj2" fmla="val 39562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 rot="-4637230">
              <a:off x="6026" y="11017"/>
              <a:ext cx="553" cy="251"/>
            </a:xfrm>
            <a:custGeom>
              <a:avLst/>
              <a:gdLst>
                <a:gd name="G0" fmla="+- 16918 0 0"/>
                <a:gd name="G1" fmla="+- 5911 0 0"/>
                <a:gd name="G2" fmla="+- 21600 0 5911"/>
                <a:gd name="G3" fmla="+- 10800 0 5911"/>
                <a:gd name="G4" fmla="+- 21600 0 16918"/>
                <a:gd name="G5" fmla="*/ G4 G3 10800"/>
                <a:gd name="G6" fmla="+- 21600 0 G5"/>
                <a:gd name="T0" fmla="*/ 16918 w 21600"/>
                <a:gd name="T1" fmla="*/ 0 h 21600"/>
                <a:gd name="T2" fmla="*/ 0 w 21600"/>
                <a:gd name="T3" fmla="*/ 10800 h 21600"/>
                <a:gd name="T4" fmla="*/ 1691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918" y="0"/>
                  </a:moveTo>
                  <a:lnTo>
                    <a:pt x="16918" y="5911"/>
                  </a:lnTo>
                  <a:lnTo>
                    <a:pt x="3375" y="5911"/>
                  </a:lnTo>
                  <a:lnTo>
                    <a:pt x="3375" y="15689"/>
                  </a:lnTo>
                  <a:lnTo>
                    <a:pt x="16918" y="15689"/>
                  </a:lnTo>
                  <a:lnTo>
                    <a:pt x="1691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911"/>
                  </a:moveTo>
                  <a:lnTo>
                    <a:pt x="1350" y="15689"/>
                  </a:lnTo>
                  <a:lnTo>
                    <a:pt x="2700" y="15689"/>
                  </a:lnTo>
                  <a:lnTo>
                    <a:pt x="2700" y="5911"/>
                  </a:lnTo>
                  <a:close/>
                </a:path>
                <a:path w="21600" h="21600">
                  <a:moveTo>
                    <a:pt x="0" y="5911"/>
                  </a:moveTo>
                  <a:lnTo>
                    <a:pt x="0" y="15689"/>
                  </a:lnTo>
                  <a:lnTo>
                    <a:pt x="675" y="15689"/>
                  </a:lnTo>
                  <a:lnTo>
                    <a:pt x="675" y="5911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365E8F"/>
                </a:gs>
              </a:gsLst>
              <a:path path="rect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rot="4552064">
              <a:off x="6862" y="11028"/>
              <a:ext cx="530" cy="251"/>
            </a:xfrm>
            <a:custGeom>
              <a:avLst/>
              <a:gdLst>
                <a:gd name="G0" fmla="+- 16918 0 0"/>
                <a:gd name="G1" fmla="+- 5911 0 0"/>
                <a:gd name="G2" fmla="+- 21600 0 5911"/>
                <a:gd name="G3" fmla="+- 10800 0 5911"/>
                <a:gd name="G4" fmla="+- 21600 0 16918"/>
                <a:gd name="G5" fmla="*/ G4 G3 10800"/>
                <a:gd name="G6" fmla="+- 21600 0 G5"/>
                <a:gd name="T0" fmla="*/ 16918 w 21600"/>
                <a:gd name="T1" fmla="*/ 0 h 21600"/>
                <a:gd name="T2" fmla="*/ 0 w 21600"/>
                <a:gd name="T3" fmla="*/ 10800 h 21600"/>
                <a:gd name="T4" fmla="*/ 1691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918" y="0"/>
                  </a:moveTo>
                  <a:lnTo>
                    <a:pt x="16918" y="5911"/>
                  </a:lnTo>
                  <a:lnTo>
                    <a:pt x="3375" y="5911"/>
                  </a:lnTo>
                  <a:lnTo>
                    <a:pt x="3375" y="15689"/>
                  </a:lnTo>
                  <a:lnTo>
                    <a:pt x="16918" y="15689"/>
                  </a:lnTo>
                  <a:lnTo>
                    <a:pt x="1691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911"/>
                  </a:moveTo>
                  <a:lnTo>
                    <a:pt x="1350" y="15689"/>
                  </a:lnTo>
                  <a:lnTo>
                    <a:pt x="2700" y="15689"/>
                  </a:lnTo>
                  <a:lnTo>
                    <a:pt x="2700" y="5911"/>
                  </a:lnTo>
                  <a:close/>
                </a:path>
                <a:path w="21600" h="21600">
                  <a:moveTo>
                    <a:pt x="0" y="5911"/>
                  </a:moveTo>
                  <a:lnTo>
                    <a:pt x="0" y="15689"/>
                  </a:lnTo>
                  <a:lnTo>
                    <a:pt x="675" y="15689"/>
                  </a:lnTo>
                  <a:lnTo>
                    <a:pt x="675" y="5911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365E8F"/>
                </a:gs>
              </a:gsLst>
              <a:path path="rect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243F60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 rot="5923118">
              <a:off x="6814" y="10061"/>
              <a:ext cx="651" cy="219"/>
            </a:xfrm>
            <a:prstGeom prst="leftRightArrow">
              <a:avLst>
                <a:gd name="adj1" fmla="val 50000"/>
                <a:gd name="adj2" fmla="val 59452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 rot="647056">
              <a:off x="7335" y="10686"/>
              <a:ext cx="542" cy="207"/>
            </a:xfrm>
            <a:prstGeom prst="leftRightArrow">
              <a:avLst>
                <a:gd name="adj1" fmla="val 50000"/>
                <a:gd name="adj2" fmla="val 52367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7782" y="9646"/>
              <a:ext cx="1736" cy="708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round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RESPOSITORIO</a:t>
              </a:r>
              <a:r>
                <a:rPr kumimoji="0" lang="es-E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 DE </a:t>
              </a:r>
              <a:r>
                <a:rPr kumimoji="0" lang="es-E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Times New Roman" pitchFamily="18" charset="0"/>
                  <a:cs typeface="Calibri" pitchFamily="34" charset="0"/>
                </a:rPr>
                <a:t>PUBMED</a:t>
              </a:r>
              <a:endPara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2" name="AutoShape 2"/>
            <p:cNvSpPr>
              <a:spLocks noChangeArrowheads="1"/>
            </p:cNvSpPr>
            <p:nvPr/>
          </p:nvSpPr>
          <p:spPr bwMode="auto">
            <a:xfrm rot="8478923">
              <a:off x="7212" y="10237"/>
              <a:ext cx="651" cy="219"/>
            </a:xfrm>
            <a:prstGeom prst="leftRightArrow">
              <a:avLst>
                <a:gd name="adj1" fmla="val 50000"/>
                <a:gd name="adj2" fmla="val 59452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s-ES" sz="5400"/>
            </a:p>
          </p:txBody>
        </p:sp>
      </p:grp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1. Sistema de acceso inteligente a la información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1.4. FUNCIONALIDAD</a:t>
            </a:r>
            <a:endParaRPr lang="es-ES" dirty="0" smtClean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9459" name="Picture 3" descr="D:\UEM\Conferences-Journals\201103_BMC\Figure6(UPMC1)_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772400" cy="4715839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1981200" y="5867400"/>
            <a:ext cx="60198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000" dirty="0" smtClean="0"/>
              <a:t>http://www.medicalminer.org/MedicalFace/mt.html</a:t>
            </a:r>
            <a:endParaRPr lang="es-ES" sz="2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1. Sistema de acceso inteligente a la información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1.4. FUNCIONALIDAD</a:t>
            </a:r>
            <a:endParaRPr lang="es-ES" dirty="0" smtClean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578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 l="805" t="15736" r="2562" b="9776"/>
          <a:stretch>
            <a:fillRect/>
          </a:stretch>
        </p:blipFill>
        <p:spPr bwMode="auto">
          <a:xfrm>
            <a:off x="0" y="3429000"/>
            <a:ext cx="9144000" cy="277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 bwMode="auto">
          <a:xfrm>
            <a:off x="76200" y="1905000"/>
            <a:ext cx="838200" cy="228600"/>
          </a:xfrm>
          <a:prstGeom prst="rect">
            <a:avLst/>
          </a:prstGeom>
          <a:noFill/>
          <a:ln w="317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</a:t>
            </a:r>
            <a:r>
              <a:rPr lang="es-ES" dirty="0" smtClean="0"/>
              <a:t>. </a:t>
            </a:r>
            <a:r>
              <a:rPr lang="es-ES" dirty="0" smtClean="0"/>
              <a:t>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2.1. METODOLOGÍA DE APRENDIZAJE</a:t>
            </a:r>
          </a:p>
          <a:p>
            <a:r>
              <a:rPr lang="es-ES" sz="2400" dirty="0" smtClean="0"/>
              <a:t>Hipótesis de partida: </a:t>
            </a:r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i="1" dirty="0" smtClean="0"/>
              <a:t>Metodología de aprendizaje activo que </a:t>
            </a:r>
            <a:r>
              <a:rPr lang="es-ES" sz="2400" i="1" dirty="0" smtClean="0"/>
              <a:t>facilita:</a:t>
            </a:r>
          </a:p>
          <a:p>
            <a:pPr>
              <a:buNone/>
            </a:pPr>
            <a:r>
              <a:rPr lang="es-ES" sz="2400" i="1" dirty="0" smtClean="0"/>
              <a:t>	</a:t>
            </a:r>
            <a:r>
              <a:rPr lang="es-ES" sz="2400" i="1" dirty="0" smtClean="0">
                <a:sym typeface="Wingdings" pitchFamily="2" charset="2"/>
              </a:rPr>
              <a:t></a:t>
            </a:r>
            <a:r>
              <a:rPr lang="es-ES" sz="2400" i="1" dirty="0" smtClean="0"/>
              <a:t> Al </a:t>
            </a:r>
            <a:r>
              <a:rPr lang="es-ES" sz="2400" i="1" dirty="0" smtClean="0"/>
              <a:t>profesorado la búsqueda guiada de información necesaria para la comprensión de un caso </a:t>
            </a:r>
            <a:r>
              <a:rPr lang="es-ES" sz="2400" i="1" dirty="0" smtClean="0"/>
              <a:t>clínico</a:t>
            </a:r>
          </a:p>
          <a:p>
            <a:pPr>
              <a:buNone/>
            </a:pPr>
            <a:r>
              <a:rPr lang="es-ES" sz="2400" i="1" dirty="0" smtClean="0"/>
              <a:t>	</a:t>
            </a:r>
            <a:r>
              <a:rPr lang="es-ES" sz="2400" i="1" dirty="0" smtClean="0">
                <a:sym typeface="Wingdings" pitchFamily="2" charset="2"/>
              </a:rPr>
              <a:t> </a:t>
            </a:r>
            <a:r>
              <a:rPr lang="es-ES" sz="2400" i="1" dirty="0" smtClean="0"/>
              <a:t>Al </a:t>
            </a:r>
            <a:r>
              <a:rPr lang="es-ES" sz="2400" i="1" dirty="0" smtClean="0"/>
              <a:t>alumnado </a:t>
            </a:r>
            <a:r>
              <a:rPr lang="es-ES" sz="2400" i="1" dirty="0" smtClean="0"/>
              <a:t>la </a:t>
            </a:r>
            <a:r>
              <a:rPr lang="es-ES" sz="2400" i="1" dirty="0" smtClean="0"/>
              <a:t>localización de esta información a partir de los conceptos de interés anotados que aparecen en el caso</a:t>
            </a:r>
          </a:p>
          <a:p>
            <a:r>
              <a:rPr lang="es-ES" sz="2400" dirty="0" smtClean="0"/>
              <a:t>Integración de diferentes metodologías de aprendizaje</a:t>
            </a:r>
          </a:p>
          <a:p>
            <a:pPr lvl="1"/>
            <a:r>
              <a:rPr lang="es-ES" sz="1800" dirty="0" smtClean="0"/>
              <a:t>Aprendizaje basado en casos (Case-</a:t>
            </a:r>
            <a:r>
              <a:rPr lang="es-ES" sz="1800" dirty="0" err="1" smtClean="0"/>
              <a:t>Based</a:t>
            </a:r>
            <a:r>
              <a:rPr lang="es-ES" sz="1800" dirty="0" smtClean="0"/>
              <a:t> </a:t>
            </a:r>
            <a:r>
              <a:rPr lang="es-ES" sz="1800" dirty="0" err="1" smtClean="0"/>
              <a:t>Learning</a:t>
            </a:r>
            <a:r>
              <a:rPr lang="es-ES" sz="1800" dirty="0" smtClean="0"/>
              <a:t>)</a:t>
            </a:r>
          </a:p>
          <a:p>
            <a:pPr lvl="1"/>
            <a:r>
              <a:rPr lang="es-ES" sz="1800" dirty="0" smtClean="0"/>
              <a:t>Aprendizaje basado en conceptos (Concept-</a:t>
            </a:r>
            <a:r>
              <a:rPr lang="es-ES" sz="1800" dirty="0" err="1" smtClean="0"/>
              <a:t>Based</a:t>
            </a:r>
            <a:r>
              <a:rPr lang="es-ES" sz="1800" dirty="0" smtClean="0"/>
              <a:t> </a:t>
            </a:r>
            <a:r>
              <a:rPr lang="es-ES" sz="1800" dirty="0" err="1" smtClean="0"/>
              <a:t>Learning</a:t>
            </a:r>
            <a:r>
              <a:rPr lang="es-ES" sz="1800" dirty="0" smtClean="0"/>
              <a:t>)</a:t>
            </a:r>
          </a:p>
          <a:p>
            <a:pPr lvl="1"/>
            <a:r>
              <a:rPr lang="es-ES" sz="1800" dirty="0" smtClean="0"/>
              <a:t>Aprendizaje basado en Internet (Internet-</a:t>
            </a:r>
            <a:r>
              <a:rPr lang="es-ES" sz="1800" dirty="0" err="1" smtClean="0"/>
              <a:t>Based</a:t>
            </a:r>
            <a:r>
              <a:rPr lang="es-ES" sz="1800" dirty="0" smtClean="0"/>
              <a:t> </a:t>
            </a:r>
            <a:r>
              <a:rPr lang="es-ES" sz="1800" dirty="0" err="1" smtClean="0"/>
              <a:t>Learning</a:t>
            </a:r>
            <a:r>
              <a:rPr lang="es-ES" sz="1800" dirty="0" smtClean="0"/>
              <a:t>)</a:t>
            </a:r>
          </a:p>
          <a:p>
            <a:pPr lvl="1"/>
            <a:r>
              <a:rPr lang="es-ES" sz="1800" dirty="0" smtClean="0"/>
              <a:t>Aprendizaje basado en Sistemas informáticos (</a:t>
            </a:r>
            <a:r>
              <a:rPr lang="es-ES" sz="1800" dirty="0" err="1" smtClean="0"/>
              <a:t>Computer-Based</a:t>
            </a:r>
            <a:r>
              <a:rPr lang="es-ES" sz="1800" dirty="0" smtClean="0"/>
              <a:t> </a:t>
            </a:r>
            <a:r>
              <a:rPr lang="es-ES" sz="1800" dirty="0" err="1" smtClean="0"/>
              <a:t>Learning</a:t>
            </a:r>
            <a:r>
              <a:rPr lang="es-ES" sz="1800" dirty="0" smtClean="0"/>
              <a:t>)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s-ES" dirty="0" smtClean="0"/>
              <a:t>2. Evaluación con estudiantes de medicina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2.2. OBJETIVOS</a:t>
            </a:r>
          </a:p>
          <a:p>
            <a:pPr>
              <a:buNone/>
            </a:pPr>
            <a:endParaRPr lang="es-ES" b="1" dirty="0" smtClean="0"/>
          </a:p>
          <a:p>
            <a:r>
              <a:rPr lang="es-ES" sz="2400" dirty="0" smtClean="0"/>
              <a:t>Medir </a:t>
            </a:r>
            <a:r>
              <a:rPr lang="es-ES" sz="2400" dirty="0" smtClean="0"/>
              <a:t>las diferencias entre los resultados de la actividad llevada a cabo de dos modos:</a:t>
            </a:r>
          </a:p>
          <a:p>
            <a:pPr lvl="1"/>
            <a:r>
              <a:rPr lang="es-ES" sz="2000" dirty="0" smtClean="0"/>
              <a:t>Con el sistema desarrollado</a:t>
            </a:r>
          </a:p>
          <a:p>
            <a:pPr lvl="1"/>
            <a:r>
              <a:rPr lang="es-ES" sz="2000" dirty="0" smtClean="0"/>
              <a:t>Con acceso libre a </a:t>
            </a:r>
            <a:r>
              <a:rPr lang="es-ES" sz="2000" dirty="0" smtClean="0"/>
              <a:t>Internet</a:t>
            </a:r>
          </a:p>
          <a:p>
            <a:pPr lvl="1"/>
            <a:endParaRPr lang="es-ES" sz="1800" dirty="0" smtClean="0"/>
          </a:p>
          <a:p>
            <a:r>
              <a:rPr lang="es-ES" sz="2400" dirty="0" smtClean="0"/>
              <a:t>Medir la </a:t>
            </a:r>
            <a:r>
              <a:rPr lang="es-ES" sz="2400" dirty="0" smtClean="0"/>
              <a:t>percepción </a:t>
            </a:r>
            <a:r>
              <a:rPr lang="es-ES" sz="2400" dirty="0" smtClean="0"/>
              <a:t>de los estudiantes en relación a:</a:t>
            </a:r>
          </a:p>
          <a:p>
            <a:pPr lvl="1"/>
            <a:r>
              <a:rPr lang="es-ES" sz="2000" dirty="0" smtClean="0"/>
              <a:t>El soporte al aprendizaje proporcionado por el sistema</a:t>
            </a:r>
          </a:p>
          <a:p>
            <a:pPr lvl="1"/>
            <a:r>
              <a:rPr lang="es-ES" sz="2000" dirty="0" smtClean="0"/>
              <a:t>La usabilidad del </a:t>
            </a:r>
            <a:r>
              <a:rPr lang="es-ES" sz="2000" dirty="0" smtClean="0"/>
              <a:t>sistema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">
  <a:themeElements>
    <a:clrScheme name="Temp 8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C0128"/>
      </a:hlink>
      <a:folHlink>
        <a:srgbClr val="CECECE"/>
      </a:folHlink>
    </a:clrScheme>
    <a:fontScheme name="Tem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8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24964</TotalTime>
  <Pages>11</Pages>
  <Words>833</Words>
  <Application>Microsoft Office PowerPoint</Application>
  <PresentationFormat>Presentación en pantalla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Temp</vt:lpstr>
      <vt:lpstr>PRESENTACIÓN UEM PARA IV JORNADAS MAVIR GRUPO DE SISTEMAS INTELIGENTES</vt:lpstr>
      <vt:lpstr>Índice</vt:lpstr>
      <vt:lpstr>1. Sistema de acceso inteligente a la información</vt:lpstr>
      <vt:lpstr>1. Sistema de acceso inteligente a la información</vt:lpstr>
      <vt:lpstr>1. Sistema de acceso inteligente a la información</vt:lpstr>
      <vt:lpstr>1. Sistema de acceso inteligente a la información</vt:lpstr>
      <vt:lpstr>1. Sistema de acceso inteligente a la información</vt:lpstr>
      <vt:lpstr>2. Evaluación con estudiantes de medicina</vt:lpstr>
      <vt:lpstr>2. Evaluación con estudiantes de medicina</vt:lpstr>
      <vt:lpstr>2. Evaluación con estudiantes de medicina</vt:lpstr>
      <vt:lpstr>2. Evaluación con estudiantes de medicina</vt:lpstr>
      <vt:lpstr>2. Evaluación con estudiantes de medicina</vt:lpstr>
      <vt:lpstr>2. Evaluación con estudiantes de medicina</vt:lpstr>
      <vt:lpstr>2. Evaluación con estudiantes de medicina</vt:lpstr>
      <vt:lpstr>2. Evaluación con estudiantes de medicina</vt:lpstr>
      <vt:lpstr>3. Conclusiones y trabajo futuro</vt:lpstr>
    </vt:vector>
  </TitlesOfParts>
  <Company>Mi 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hacer</dc:title>
  <dc:subject>CADUI'96</dc:subject>
  <dc:creator>Pablo</dc:creator>
  <cp:keywords>Keywords of your paper</cp:keywords>
  <dc:description>Abstract of your paper</dc:description>
  <cp:lastModifiedBy>el fernan</cp:lastModifiedBy>
  <cp:revision>3247</cp:revision>
  <cp:lastPrinted>1999-11-26T09:58:04Z</cp:lastPrinted>
  <dcterms:created xsi:type="dcterms:W3CDTF">2010-02-12T14:39:39Z</dcterms:created>
  <dcterms:modified xsi:type="dcterms:W3CDTF">2011-11-15T19:21:30Z</dcterms:modified>
</cp:coreProperties>
</file>